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4" r:id="rId14"/>
    <p:sldId id="273" r:id="rId15"/>
    <p:sldId id="275" r:id="rId16"/>
    <p:sldId id="276" r:id="rId17"/>
    <p:sldId id="270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78" r:id="rId26"/>
  </p:sldIdLst>
  <p:sldSz cx="9144000" cy="6858000" type="screen4x3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978" y="0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258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978" y="6658258"/>
            <a:ext cx="3996796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D0F816-6A6F-436E-B663-F15C73823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9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F7EE5-257B-436B-8DED-546388D92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C3005-4185-44B5-A0BB-E5E0090E0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B0CE-F4F8-4D6F-934C-C83E92DCB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06B56E-1741-4164-B6B9-FCA34E169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ED7C13-4E53-4AC2-AFAC-24F2E0A4F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F1E96-7958-4AE5-AEB9-D781E06F6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17C9C-6826-454C-B90F-0D042FD6F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8CE95-F79F-4EAD-B7DB-F6C8DD724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2A76E-42F1-4375-A382-6A5EDD38C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798A-1A9A-4C48-BCD1-5E252DA02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953B5-1745-418D-A92C-8922E96AF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623B-E146-4794-9397-3E2167BB0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860AA-B82D-403A-B8C0-B61CBD5D7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F66A82-DFB8-4C84-B054-6B0E8CEFEE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waynesclass.com/energy/coasterANDenergy2.swf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3276600" cy="1527175"/>
          </a:xfrm>
        </p:spPr>
        <p:txBody>
          <a:bodyPr/>
          <a:lstStyle/>
          <a:p>
            <a:r>
              <a:rPr lang="en-US" sz="6000"/>
              <a:t>P. Sci.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133600"/>
            <a:ext cx="4038600" cy="3124200"/>
          </a:xfrm>
        </p:spPr>
        <p:txBody>
          <a:bodyPr/>
          <a:lstStyle/>
          <a:p>
            <a:r>
              <a:rPr lang="en-US" sz="5400"/>
              <a:t>Unit 4</a:t>
            </a:r>
          </a:p>
          <a:p>
            <a:r>
              <a:rPr lang="en-US" sz="3600">
                <a:solidFill>
                  <a:schemeClr val="bg1"/>
                </a:solidFill>
              </a:rPr>
              <a:t>Chapter 15</a:t>
            </a:r>
          </a:p>
          <a:p>
            <a:r>
              <a:rPr lang="en-US" sz="5400"/>
              <a:t>Energy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06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8458200" cy="2819400"/>
          </a:xfrm>
        </p:spPr>
        <p:txBody>
          <a:bodyPr/>
          <a:lstStyle/>
          <a:p>
            <a:r>
              <a:rPr lang="en-US" sz="4400"/>
              <a:t>Note:</a:t>
            </a:r>
          </a:p>
          <a:p>
            <a:pPr>
              <a:buFontTx/>
              <a:buNone/>
            </a:pPr>
            <a:r>
              <a:rPr lang="en-US" sz="4400"/>
              <a:t>   Kinetic energy depends more on speed than on mass.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3048000"/>
            <a:ext cx="5562600" cy="3038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10969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Kinetic Energy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91400" cy="3505200"/>
          </a:xfrm>
        </p:spPr>
        <p:txBody>
          <a:bodyPr/>
          <a:lstStyle/>
          <a:p>
            <a:r>
              <a:rPr lang="en-US" sz="4000"/>
              <a:t>KE = ½ mass x velocity </a:t>
            </a:r>
          </a:p>
          <a:p>
            <a:pPr>
              <a:buFontTx/>
              <a:buNone/>
            </a:pPr>
            <a:r>
              <a:rPr lang="en-US" sz="4000"/>
              <a:t>     OR</a:t>
            </a:r>
          </a:p>
          <a:p>
            <a:pPr>
              <a:buFontTx/>
              <a:buNone/>
            </a:pPr>
            <a:r>
              <a:rPr lang="en-US" sz="4800"/>
              <a:t>KE = ½ m v</a:t>
            </a:r>
          </a:p>
        </p:txBody>
      </p:sp>
      <p:pic>
        <p:nvPicPr>
          <p:cNvPr id="18444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38800" y="3733800"/>
            <a:ext cx="2751138" cy="2947988"/>
          </a:xfrm>
          <a:noFill/>
          <a:ln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72200" y="1600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810000" y="3048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562600" y="304800"/>
            <a:ext cx="2054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ndy" pitchFamily="66" charset="0"/>
              </a:rPr>
              <a:t>AKA = KE</a:t>
            </a:r>
          </a:p>
        </p:txBody>
      </p:sp>
      <p:pic>
        <p:nvPicPr>
          <p:cNvPr id="18446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2286000"/>
            <a:ext cx="801688" cy="129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Aloe Extended" pitchFamily="2" charset="0"/>
              </a:rPr>
              <a:t>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0292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the kinetic energy of a 44kg cheetah running at 31 m/s?</a:t>
            </a:r>
          </a:p>
          <a:p>
            <a:r>
              <a:rPr lang="en-US" sz="4000" dirty="0"/>
              <a:t>44 kg = m</a:t>
            </a:r>
          </a:p>
          <a:p>
            <a:pPr>
              <a:buFontTx/>
              <a:buNone/>
            </a:pPr>
            <a:r>
              <a:rPr lang="en-US" sz="4000" dirty="0"/>
              <a:t>	31 m/s = v</a:t>
            </a:r>
          </a:p>
          <a:p>
            <a:pPr>
              <a:buFontTx/>
              <a:buNone/>
            </a:pPr>
            <a:r>
              <a:rPr lang="en-US" sz="4000" dirty="0"/>
              <a:t>	? = KE</a:t>
            </a:r>
          </a:p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4000" dirty="0">
                <a:solidFill>
                  <a:schemeClr val="bg1"/>
                </a:solidFill>
              </a:rPr>
              <a:t>KE = ½ m v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95600" y="5334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" y="5181600"/>
            <a:ext cx="34290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14800" y="2743200"/>
            <a:ext cx="393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/>
              <a:t>KE = ½ (44) x (31)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924800" y="2590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75125" y="3700463"/>
            <a:ext cx="306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 = 22 x 961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00600" y="4953000"/>
            <a:ext cx="355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/>
              <a:t>KE = 21142 J</a:t>
            </a: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267200" y="4724400"/>
            <a:ext cx="47244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Forms of Energy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r>
              <a:rPr lang="en-US" sz="2800" dirty="0" smtClean="0"/>
              <a:t>Forms of Energy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dirty="0" smtClean="0"/>
              <a:t>Each </a:t>
            </a:r>
            <a:r>
              <a:rPr lang="en-US" sz="2800" dirty="0"/>
              <a:t>of these forms of energy can be converted into other forms of energy</a:t>
            </a:r>
          </a:p>
          <a:p>
            <a:pPr lvl="1">
              <a:buFontTx/>
              <a:buNone/>
            </a:pP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600200"/>
          <a:ext cx="8610600" cy="2286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38400"/>
                <a:gridCol w="3302000"/>
                <a:gridCol w="28702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Kinetic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Potential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Mechanical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Thermal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chemical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Electrical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Electromagnetic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Nuclear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6294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chemeClr val="bg1"/>
                </a:solidFill>
              </a:rPr>
              <a:t>Forms of Energy</a:t>
            </a:r>
          </a:p>
          <a:p>
            <a:r>
              <a:rPr lang="en-US" sz="3600" b="1" u="sng"/>
              <a:t>Electrical energy</a:t>
            </a:r>
            <a:r>
              <a:rPr lang="en-US" sz="3600"/>
              <a:t>: results from the flow of charged particles or electrons.  Electric charges can exert              forces that do work</a:t>
            </a:r>
          </a:p>
          <a:p>
            <a:pPr>
              <a:buFontTx/>
              <a:buNone/>
            </a:pPr>
            <a:endParaRPr lang="en-US" sz="3600"/>
          </a:p>
          <a:p>
            <a:r>
              <a:rPr lang="en-US" sz="3600" b="1" u="sng"/>
              <a:t>Thermal Energy</a:t>
            </a:r>
            <a:r>
              <a:rPr lang="en-US" sz="3600"/>
              <a:t>: energy given off       as heat (friction). The total          potential and kinetic energy of              all the microscopic particles                             in an object.</a:t>
            </a:r>
            <a:endParaRPr lang="en-US" sz="3600" b="1" u="sng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00200"/>
            <a:ext cx="24352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962400"/>
            <a:ext cx="990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944563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Forms of Energy cont.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867400"/>
          </a:xfrm>
        </p:spPr>
        <p:txBody>
          <a:bodyPr/>
          <a:lstStyle/>
          <a:p>
            <a:r>
              <a:rPr lang="en-US" sz="3600" b="1" u="sng"/>
              <a:t>Mechanical Energy</a:t>
            </a:r>
            <a:r>
              <a:rPr lang="en-US" sz="3600"/>
              <a:t> - is the energy associated with the motion or position of an object. The sum of potential and kinetic energy in a system                </a:t>
            </a:r>
            <a:r>
              <a:rPr lang="en-US" sz="2400"/>
              <a:t>(Usually involves movement of an object)</a:t>
            </a:r>
          </a:p>
          <a:p>
            <a:pPr>
              <a:buFontTx/>
              <a:buNone/>
            </a:pPr>
            <a:endParaRPr lang="en-US" sz="1600"/>
          </a:p>
          <a:p>
            <a:r>
              <a:rPr lang="en-US" sz="3600" b="1" u="sng"/>
              <a:t>Chemical Energy</a:t>
            </a:r>
            <a:r>
              <a:rPr lang="en-US" sz="3600"/>
              <a:t> – is the energy  stored in chemical bonds –              when the bonds are broken,                the released energy can                       do work.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387600"/>
            <a:ext cx="22129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962400"/>
            <a:ext cx="12779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153400" cy="6324600"/>
          </a:xfrm>
        </p:spPr>
        <p:txBody>
          <a:bodyPr/>
          <a:lstStyle/>
          <a:p>
            <a:r>
              <a:rPr lang="en-US" sz="3600" b="1" u="sng"/>
              <a:t>Nuclear Energy</a:t>
            </a:r>
            <a:r>
              <a:rPr lang="en-US" sz="3600"/>
              <a:t>: energy stored in atomic nuclei – nuclear fission    releases energy by splitting            nuclei apart, nuclear fusion         releases energy by combining               2 nuclei into a larger nuclei.</a:t>
            </a:r>
          </a:p>
          <a:p>
            <a:pPr>
              <a:buFontTx/>
              <a:buNone/>
            </a:pPr>
            <a:endParaRPr lang="en-US" sz="1200"/>
          </a:p>
          <a:p>
            <a:r>
              <a:rPr lang="en-US" sz="3600" b="1" u="sng"/>
              <a:t>Electromagnetic Energy</a:t>
            </a:r>
            <a:r>
              <a:rPr lang="en-US" sz="3600"/>
              <a:t>: a        form of energy that travels       through space in the form of     waves. Visible light and X-rays       are examples.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639763"/>
          </a:xfrm>
          <a:noFill/>
          <a:ln/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Forms of Energy cont.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447800"/>
            <a:ext cx="2416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1313" y="4038600"/>
            <a:ext cx="24526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782762"/>
          </a:xfrm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Law of Conservation of Energy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Energy cannot be created nor destroyed it can only be changed.</a:t>
            </a:r>
          </a:p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Energy can be transferred to another object/system or to another form (potential to Kinetic)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Energy Conversions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The process of changing energy from one form to another.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2127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133600" y="4267200"/>
            <a:ext cx="685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733800"/>
            <a:ext cx="24384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410200" y="4267200"/>
            <a:ext cx="685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743200"/>
            <a:ext cx="25606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" y="5562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Chemical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3645" y="5715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Mechanical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5838" y="5715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Kinetic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energy transformations.</a:t>
            </a:r>
            <a:endParaRPr lang="en-US" dirty="0"/>
          </a:p>
        </p:txBody>
      </p:sp>
      <p:pic>
        <p:nvPicPr>
          <p:cNvPr id="3" name="Picture 2" descr="energy transfo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2390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2068" y="1676399"/>
            <a:ext cx="262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Solar, Nuclear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25503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Electromagnetic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5745" y="4660612"/>
            <a:ext cx="195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Chemical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953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Mechanical (movement)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0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</a:rPr>
              <a:t>Energy and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458200" cy="5562600"/>
          </a:xfrm>
        </p:spPr>
        <p:txBody>
          <a:bodyPr/>
          <a:lstStyle/>
          <a:p>
            <a:r>
              <a:rPr lang="en-US" sz="4000"/>
              <a:t>Whenever work is done, energy is transformed or </a:t>
            </a:r>
          </a:p>
          <a:p>
            <a:pPr>
              <a:buFontTx/>
              <a:buNone/>
            </a:pPr>
            <a:r>
              <a:rPr lang="en-US" sz="4000"/>
              <a:t>  transferred to </a:t>
            </a:r>
          </a:p>
          <a:p>
            <a:pPr>
              <a:buFontTx/>
              <a:buNone/>
            </a:pPr>
            <a:r>
              <a:rPr lang="en-US" sz="4000"/>
              <a:t>another system.</a:t>
            </a:r>
          </a:p>
          <a:p>
            <a:pPr>
              <a:buFontTx/>
              <a:buNone/>
            </a:pPr>
            <a:endParaRPr lang="en-US" sz="4000"/>
          </a:p>
          <a:p>
            <a:pPr>
              <a:buFontTx/>
              <a:buNone/>
            </a:pPr>
            <a:endParaRPr lang="en-US" sz="4000"/>
          </a:p>
          <a:p>
            <a:pPr>
              <a:buFontTx/>
              <a:buNone/>
            </a:pPr>
            <a:endParaRPr lang="en-US" sz="4000"/>
          </a:p>
          <a:p>
            <a:r>
              <a:rPr lang="en-US" sz="4000">
                <a:solidFill>
                  <a:schemeClr val="bg1"/>
                </a:solidFill>
              </a:rPr>
              <a:t>Energy is the ability to do work.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25" y="1752600"/>
            <a:ext cx="3910013" cy="4343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86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Identify the energy transformations.</a:t>
            </a:r>
            <a:endParaRPr lang="en-US" dirty="0"/>
          </a:p>
        </p:txBody>
      </p:sp>
      <p:pic>
        <p:nvPicPr>
          <p:cNvPr id="4" name="Picture 3" descr="energy transfo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334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456725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Electrical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53768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Light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98070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(Thermal)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69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nd transfor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7056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Identify the energy transformations.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Wind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971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Mechanical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819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Electrical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95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Conservation of energy 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077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Recall that mechanical energy is the sum of potential and kinetic energy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ME = PE + KE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Or (KE + PE) </a:t>
            </a:r>
            <a:r>
              <a:rPr lang="en-US" sz="3200" baseline="-25000" dirty="0" smtClean="0"/>
              <a:t>beginning</a:t>
            </a:r>
            <a:r>
              <a:rPr lang="en-US" sz="3200" dirty="0" smtClean="0"/>
              <a:t> = (KE + PE) </a:t>
            </a:r>
            <a:r>
              <a:rPr lang="en-US" sz="3200" baseline="-25000" dirty="0" smtClean="0"/>
              <a:t>end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Potential energy is energy of position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PE= m g 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Kinetic energy is energy of motion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 smtClean="0"/>
              <a:t>KE= ½ m v</a:t>
            </a:r>
            <a:r>
              <a:rPr lang="en-US" sz="3200" baseline="30000" dirty="0" smtClean="0"/>
              <a:t>2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67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Sitting still at the top of a 40.0 m hill a 68.2 kg car what is the cars potential and kinetic energy</a:t>
            </a:r>
          </a:p>
          <a:p>
            <a:pPr lvl="1"/>
            <a:r>
              <a:rPr lang="en-US" sz="2400" dirty="0" smtClean="0"/>
              <a:t>PE = (68.2 kg) (9.8 m/s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(40.0m)= 26734.4 J</a:t>
            </a:r>
          </a:p>
          <a:p>
            <a:pPr lvl="1"/>
            <a:r>
              <a:rPr lang="en-US" sz="2400" dirty="0" smtClean="0"/>
              <a:t>KE = 0 J   (sitting still)</a:t>
            </a:r>
          </a:p>
          <a:p>
            <a:pPr lvl="1"/>
            <a:r>
              <a:rPr lang="en-US" sz="2400" dirty="0" smtClean="0"/>
              <a:t>ME = PE + KE = 26734.4 J + 0 J = </a:t>
            </a:r>
            <a:r>
              <a:rPr lang="en-US" sz="2400" dirty="0"/>
              <a:t>26734.4 </a:t>
            </a:r>
            <a:r>
              <a:rPr lang="en-US" sz="2400" dirty="0" smtClean="0"/>
              <a:t>J</a:t>
            </a:r>
            <a:endParaRPr lang="en-US" sz="24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At 25 m from the bottom of the hill how much potential and kinetic energy does the car has</a:t>
            </a:r>
          </a:p>
          <a:p>
            <a:pPr lvl="1"/>
            <a:r>
              <a:rPr lang="en-US" sz="2400" dirty="0" smtClean="0"/>
              <a:t>PE = (68.2 kg) </a:t>
            </a:r>
            <a:r>
              <a:rPr lang="en-US" sz="2400" dirty="0"/>
              <a:t>(9.8 m/s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  <a:r>
              <a:rPr lang="en-US" sz="2400" dirty="0" smtClean="0"/>
              <a:t>(25 m) = 16709 J</a:t>
            </a:r>
          </a:p>
          <a:p>
            <a:pPr lvl="1" algn="just"/>
            <a:r>
              <a:rPr lang="en-US" sz="2400" dirty="0" smtClean="0"/>
              <a:t>KE = ME – PE = 26734.4 J -16709 J = 10025.4 J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At the bottom of the hill how much potential and kinetic energy does the car have.</a:t>
            </a:r>
          </a:p>
          <a:p>
            <a:pPr lvl="1"/>
            <a:r>
              <a:rPr lang="en-US" sz="2400" dirty="0" smtClean="0"/>
              <a:t>PE = </a:t>
            </a:r>
            <a:r>
              <a:rPr lang="en-US" sz="2400" dirty="0"/>
              <a:t>(68.2 kg) (9.8 m/s</a:t>
            </a:r>
            <a:r>
              <a:rPr lang="en-US" sz="2400" baseline="30000" dirty="0"/>
              <a:t>2</a:t>
            </a:r>
            <a:r>
              <a:rPr lang="en-US" sz="2400" dirty="0"/>
              <a:t>) </a:t>
            </a:r>
            <a:r>
              <a:rPr lang="en-US" sz="2400" dirty="0" smtClean="0"/>
              <a:t>(0m) = 0 J</a:t>
            </a:r>
          </a:p>
          <a:p>
            <a:pPr lvl="1"/>
            <a:r>
              <a:rPr lang="en-US" sz="2400" dirty="0"/>
              <a:t>KE = ME – PE = 26734.4 J </a:t>
            </a:r>
            <a:r>
              <a:rPr lang="en-US" sz="2400" dirty="0" smtClean="0"/>
              <a:t>- 0 </a:t>
            </a:r>
            <a:r>
              <a:rPr lang="en-US" sz="2400" dirty="0"/>
              <a:t>J = 26734.4 </a:t>
            </a:r>
            <a:r>
              <a:rPr lang="en-US" sz="2400" dirty="0" smtClean="0"/>
              <a:t>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6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</a:t>
            </a:r>
            <a:r>
              <a:rPr lang="en-US" smtClean="0"/>
              <a:t>Energy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www.mrwaynesclass.com/energy/coasterANDenergy2.swf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7924800" cy="449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Thats all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for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/>
              <a:t>Remember</a:t>
            </a:r>
            <a:r>
              <a:rPr lang="en-US" sz="4000" dirty="0"/>
              <a:t> – work is done only when an object moves.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400" dirty="0"/>
              <a:t>But</a:t>
            </a:r>
            <a:r>
              <a:rPr lang="en-US" sz="4000" dirty="0"/>
              <a:t> - energy can be present in an object or a system when nothing is happening.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400" dirty="0"/>
              <a:t>However</a:t>
            </a:r>
            <a:r>
              <a:rPr lang="en-US" sz="4000" dirty="0"/>
              <a:t> – it can only be observed when it is transferred from one object or system to another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SI Unit of 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r>
              <a:rPr lang="en-US" sz="4000" dirty="0"/>
              <a:t>Because the amount of energy transferred is measured by how much work is done – energy and work are expressed in the same unit.</a:t>
            </a:r>
          </a:p>
          <a:p>
            <a:pPr algn="ctr">
              <a:buFontTx/>
              <a:buNone/>
            </a:pPr>
            <a:r>
              <a:rPr lang="en-US" sz="4000" dirty="0"/>
              <a:t> </a:t>
            </a:r>
            <a:r>
              <a:rPr lang="en-US" sz="6000" b="1" dirty="0" smtClean="0">
                <a:latin typeface="Andy" pitchFamily="66" charset="0"/>
              </a:rPr>
              <a:t>Joules is unit of energy</a:t>
            </a:r>
            <a:endParaRPr lang="en-US" sz="6000" b="1" dirty="0">
              <a:latin typeface="And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Potential Energy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3429000"/>
            <a:ext cx="3990975" cy="2992438"/>
          </a:xfrm>
          <a:noFill/>
          <a:ln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800" y="25146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/>
              <a:t>Potential Energy is energy that is Stored.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3886200"/>
            <a:ext cx="487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0" dirty="0">
                <a:latin typeface="Aloe Extended" pitchFamily="2" charset="0"/>
              </a:rPr>
              <a:t>You can’t see it but </a:t>
            </a:r>
          </a:p>
          <a:p>
            <a:r>
              <a:rPr lang="en-US" sz="6000" dirty="0">
                <a:latin typeface="Aloe Extended" pitchFamily="2" charset="0"/>
              </a:rPr>
              <a:t>you know it’s there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209800" y="1371600"/>
            <a:ext cx="6464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>
                <a:latin typeface="Andy" pitchFamily="66" charset="0"/>
              </a:rPr>
              <a:t>AKA – Energy of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Types of Potential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467600" cy="57150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Gravitational Potential Energy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–Energy stored due to position     (objects that are above Earth’s surface).</a:t>
            </a:r>
          </a:p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Chemical Potential Energy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Energy stored in chemical bonds such as    food or fuel.</a:t>
            </a:r>
          </a:p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Elastic Potential Energy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energy stored by something that can stretch or compress such as a rubber band or spring.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762000"/>
            <a:ext cx="2089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95600"/>
            <a:ext cx="166846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62223">
            <a:off x="7242175" y="4572000"/>
            <a:ext cx="19018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Gravitational Potential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438400"/>
            <a:ext cx="8839200" cy="4267200"/>
          </a:xfrm>
        </p:spPr>
        <p:txBody>
          <a:bodyPr/>
          <a:lstStyle/>
          <a:p>
            <a:r>
              <a:rPr lang="en-US" sz="4000" dirty="0"/>
              <a:t>Depends on mass </a:t>
            </a:r>
          </a:p>
          <a:p>
            <a:pPr>
              <a:buFontTx/>
              <a:buNone/>
            </a:pPr>
            <a:r>
              <a:rPr lang="en-US" sz="4000" dirty="0"/>
              <a:t>		and height.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GPE = m  g  h</a:t>
            </a:r>
          </a:p>
          <a:p>
            <a:pPr>
              <a:buFontTx/>
              <a:buNone/>
            </a:pPr>
            <a:r>
              <a:rPr lang="en-US" sz="2800" dirty="0"/>
              <a:t>			Or</a:t>
            </a:r>
          </a:p>
          <a:p>
            <a:r>
              <a:rPr lang="en-US" dirty="0"/>
              <a:t>GPE = mass x free-fall acceleration x height</a:t>
            </a:r>
          </a:p>
          <a:p>
            <a:pPr>
              <a:buFontTx/>
              <a:buNone/>
            </a:pPr>
            <a:r>
              <a:rPr lang="en-US" sz="2800" dirty="0"/>
              <a:t>				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(mg = weight in Newtons)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2544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Andy" pitchFamily="66" charset="0"/>
              </a:rPr>
              <a:t>AKA - GPE</a:t>
            </a:r>
          </a:p>
        </p:txBody>
      </p:sp>
      <p:pic>
        <p:nvPicPr>
          <p:cNvPr id="12295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447800"/>
            <a:ext cx="3657600" cy="3557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accent1"/>
                </a:solidFill>
                <a:latin typeface="Aloe Extended" pitchFamily="2" charset="0"/>
              </a:rPr>
              <a:t>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65 kg rock climber ascends a cliff.  What is the climber’s gravitational potential energy at a point 35 m above the base of the cliff?</a:t>
            </a:r>
          </a:p>
          <a:p>
            <a:r>
              <a:rPr lang="en-US" sz="3600" dirty="0"/>
              <a:t>65kg = m</a:t>
            </a:r>
          </a:p>
          <a:p>
            <a:pPr>
              <a:buFontTx/>
              <a:buNone/>
            </a:pPr>
            <a:r>
              <a:rPr lang="en-US" sz="3600" dirty="0"/>
              <a:t>	35 m = h</a:t>
            </a:r>
          </a:p>
          <a:p>
            <a:pPr>
              <a:buFontTx/>
              <a:buNone/>
            </a:pPr>
            <a:r>
              <a:rPr lang="en-US" sz="3600" dirty="0"/>
              <a:t>	9.8m/s  = g</a:t>
            </a:r>
          </a:p>
          <a:p>
            <a:pPr>
              <a:buFontTx/>
              <a:buNone/>
            </a:pPr>
            <a:r>
              <a:rPr lang="en-US" sz="3600" dirty="0"/>
              <a:t>	? = GPE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81200" y="48006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60925" y="3597275"/>
            <a:ext cx="229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GPE = mgh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800600" y="3505200"/>
            <a:ext cx="24384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56125" y="4310063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GPE = 65 x 9.8 x 35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038600" y="5410200"/>
            <a:ext cx="414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GPE = 22,295 J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3962400" y="5181600"/>
            <a:ext cx="45720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animBg="1"/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Kinetic Energy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r>
              <a:rPr lang="en-US" sz="4400" dirty="0" smtClean="0"/>
              <a:t> is Energy </a:t>
            </a:r>
            <a:r>
              <a:rPr lang="en-US" sz="4400" dirty="0"/>
              <a:t>in motion.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840038"/>
            <a:ext cx="6553200" cy="3321050"/>
          </a:xfrm>
          <a:noFill/>
          <a:ln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37325" y="133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840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P. Sci.</vt:lpstr>
      <vt:lpstr>Energy and Work</vt:lpstr>
      <vt:lpstr>PowerPoint Presentation</vt:lpstr>
      <vt:lpstr>SI Unit of Energy</vt:lpstr>
      <vt:lpstr>Potential Energy</vt:lpstr>
      <vt:lpstr>Types of Potential Energy</vt:lpstr>
      <vt:lpstr>Gravitational Potential Energy</vt:lpstr>
      <vt:lpstr>Example</vt:lpstr>
      <vt:lpstr>Kinetic Energy</vt:lpstr>
      <vt:lpstr>PowerPoint Presentation</vt:lpstr>
      <vt:lpstr>Kinetic Energy </vt:lpstr>
      <vt:lpstr>Example</vt:lpstr>
      <vt:lpstr>Forms of Energy</vt:lpstr>
      <vt:lpstr>PowerPoint Presentation</vt:lpstr>
      <vt:lpstr>Forms of Energy cont.</vt:lpstr>
      <vt:lpstr>Forms of Energy cont.</vt:lpstr>
      <vt:lpstr>Law of Conservation of Energy</vt:lpstr>
      <vt:lpstr>Energy Conversions</vt:lpstr>
      <vt:lpstr>Identify the energy transformations.</vt:lpstr>
      <vt:lpstr>PowerPoint Presentation</vt:lpstr>
      <vt:lpstr>PowerPoint Presentation</vt:lpstr>
      <vt:lpstr>Conservation of energy practice</vt:lpstr>
      <vt:lpstr>Practice</vt:lpstr>
      <vt:lpstr>Mechanical Energy </vt:lpstr>
      <vt:lpstr>PowerPoint Presentation</vt:lpstr>
    </vt:vector>
  </TitlesOfParts>
  <Company>Wall to Wall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Sci.</dc:title>
  <dc:creator>Preferred Customer</dc:creator>
  <cp:lastModifiedBy>Charlena Raines</cp:lastModifiedBy>
  <cp:revision>44</cp:revision>
  <cp:lastPrinted>2012-10-19T11:45:21Z</cp:lastPrinted>
  <dcterms:created xsi:type="dcterms:W3CDTF">2006-10-03T00:35:21Z</dcterms:created>
  <dcterms:modified xsi:type="dcterms:W3CDTF">2013-10-14T19:30:55Z</dcterms:modified>
</cp:coreProperties>
</file>